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770" y="154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1AF3B-E2E7-4F7B-96BE-9BF2C6A20A83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15B92-30F0-4F10-B680-51D0550322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1AF3B-E2E7-4F7B-96BE-9BF2C6A20A83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15B92-30F0-4F10-B680-51D0550322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1AF3B-E2E7-4F7B-96BE-9BF2C6A20A83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15B92-30F0-4F10-B680-51D0550322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1AF3B-E2E7-4F7B-96BE-9BF2C6A20A83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15B92-30F0-4F10-B680-51D0550322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1AF3B-E2E7-4F7B-96BE-9BF2C6A20A83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15B92-30F0-4F10-B680-51D0550322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1AF3B-E2E7-4F7B-96BE-9BF2C6A20A83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15B92-30F0-4F10-B680-51D0550322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1AF3B-E2E7-4F7B-96BE-9BF2C6A20A83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15B92-30F0-4F10-B680-51D0550322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1AF3B-E2E7-4F7B-96BE-9BF2C6A20A83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15B92-30F0-4F10-B680-51D0550322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1AF3B-E2E7-4F7B-96BE-9BF2C6A20A83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15B92-30F0-4F10-B680-51D0550322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1AF3B-E2E7-4F7B-96BE-9BF2C6A20A83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15B92-30F0-4F10-B680-51D0550322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1AF3B-E2E7-4F7B-96BE-9BF2C6A20A83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15B92-30F0-4F10-B680-51D0550322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1AF3B-E2E7-4F7B-96BE-9BF2C6A20A83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15B92-30F0-4F10-B680-51D0550322C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mailto:genari32@hanmail.ne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179512"/>
            <a:ext cx="5949280" cy="792088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chemeClr val="accent4">
                    <a:lumMod val="75000"/>
                  </a:schemeClr>
                </a:solidFill>
                <a:latin typeface="HY산B" pitchFamily="18" charset="-127"/>
                <a:ea typeface="HY산B" pitchFamily="18" charset="-127"/>
              </a:rPr>
              <a:t>한국형 발달지체 영아 조기개입 </a:t>
            </a:r>
            <a:r>
              <a:rPr lang="en-US" altLang="ko-KR" sz="2800" dirty="0" smtClean="0">
                <a:solidFill>
                  <a:schemeClr val="accent4">
                    <a:lumMod val="75000"/>
                  </a:schemeClr>
                </a:solidFill>
                <a:latin typeface="HY산B" pitchFamily="18" charset="-127"/>
                <a:ea typeface="HY산B" pitchFamily="18" charset="-127"/>
              </a:rPr>
              <a:t/>
            </a:r>
            <a:br>
              <a:rPr lang="en-US" altLang="ko-KR" sz="2800" dirty="0" smtClean="0">
                <a:solidFill>
                  <a:schemeClr val="accent4">
                    <a:lumMod val="75000"/>
                  </a:schemeClr>
                </a:solidFill>
                <a:latin typeface="HY산B" pitchFamily="18" charset="-127"/>
                <a:ea typeface="HY산B" pitchFamily="18" charset="-127"/>
              </a:rPr>
            </a:br>
            <a:r>
              <a:rPr lang="ko-KR" altLang="en-US" sz="2800" dirty="0" smtClean="0">
                <a:solidFill>
                  <a:schemeClr val="accent4">
                    <a:lumMod val="75000"/>
                  </a:schemeClr>
                </a:solidFill>
                <a:latin typeface="HY산B" pitchFamily="18" charset="-127"/>
                <a:ea typeface="HY산B" pitchFamily="18" charset="-127"/>
              </a:rPr>
              <a:t>모형개발 연구 세미나</a:t>
            </a:r>
            <a:endParaRPr lang="ko-KR" altLang="en-US" sz="2800" dirty="0">
              <a:solidFill>
                <a:schemeClr val="accent4">
                  <a:lumMod val="75000"/>
                </a:schemeClr>
              </a:solidFill>
              <a:latin typeface="HY산B" pitchFamily="18" charset="-127"/>
              <a:ea typeface="HY산B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60648" y="1835696"/>
            <a:ext cx="6336704" cy="3672408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ko-KR" altLang="en-US" sz="1600" dirty="0" smtClean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rPr>
              <a:t>초대합니다</a:t>
            </a:r>
            <a:endParaRPr lang="en-US" altLang="ko-KR" sz="1600" dirty="0" smtClean="0">
              <a:solidFill>
                <a:schemeClr val="tx1"/>
              </a:solidFill>
              <a:latin typeface="HY울릉도M" pitchFamily="18" charset="-127"/>
              <a:ea typeface="HY울릉도M" pitchFamily="18" charset="-127"/>
            </a:endParaRPr>
          </a:p>
          <a:p>
            <a:endParaRPr lang="en-US" altLang="ko-KR" sz="1600" dirty="0" smtClean="0">
              <a:solidFill>
                <a:schemeClr val="tx1"/>
              </a:solidFill>
              <a:latin typeface="HY울릉도M" pitchFamily="18" charset="-127"/>
              <a:ea typeface="HY울릉도M" pitchFamily="18" charset="-127"/>
            </a:endParaRPr>
          </a:p>
          <a:p>
            <a:pPr algn="just">
              <a:lnSpc>
                <a:spcPct val="160000"/>
              </a:lnSpc>
            </a:pPr>
            <a:r>
              <a:rPr lang="en-US" altLang="ko-KR" sz="1200" dirty="0">
                <a:solidFill>
                  <a:schemeClr val="tx1"/>
                </a:solidFill>
                <a:latin typeface="바탕" pitchFamily="18" charset="-127"/>
                <a:ea typeface="바탕" pitchFamily="18" charset="-127"/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안녕하십니까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US" altLang="ko-KR" sz="1300" spc="-150" dirty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한국형 발달지체 영아 조기개입  모형개발 연구 세미나에 여러분들을 초대합니다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US" altLang="ko-KR" sz="1300" spc="-150" dirty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한국연구재단의 지원으로  진행중인 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&lt;</a:t>
            </a: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한국형 발달지체 영아 조기개입 프로그램 모형개발과 현장 타당화 연구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&gt;</a:t>
            </a: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의 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1</a:t>
            </a: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차년 성과로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, </a:t>
            </a: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발달지체 영아 조기개입 연구의 동향을 공유하고 영아의  두뇌발달과 </a:t>
            </a:r>
            <a:r>
              <a:rPr lang="ko-KR" altLang="en-US" sz="1300" spc="-150" dirty="0" err="1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부모코칭에</a:t>
            </a: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대한 강의를 준비하였습니다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. </a:t>
            </a: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그리고 발달지체 영아를 위한 국내 조기개입 서비스의 현황 과  한국형 조기개입 프로그램 모형에 대한 발표가 있을 예정입니다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.</a:t>
            </a: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endParaRPr lang="en-US" altLang="ko-KR" sz="1300" spc="-150" dirty="0" smtClean="0">
              <a:solidFill>
                <a:schemeClr val="accent6">
                  <a:lumMod val="50000"/>
                </a:schemeClr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algn="just">
              <a:lnSpc>
                <a:spcPct val="160000"/>
              </a:lnSpc>
            </a:pPr>
            <a:r>
              <a:rPr lang="en-US" altLang="ko-KR" sz="1300" spc="-150" dirty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 </a:t>
            </a: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발달지체 영아 조기개입 서비스를 담당하고 있는 특수교사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, </a:t>
            </a: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물리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/</a:t>
            </a: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작업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/</a:t>
            </a: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언어 치료사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, </a:t>
            </a: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유아교사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, </a:t>
            </a:r>
            <a:r>
              <a:rPr lang="ko-KR" altLang="en-US" sz="1300" spc="-150" dirty="0" err="1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사회복지사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, </a:t>
            </a: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그리고 발달지체 영아 관련학과 전공학생 등 많은 분들의 적극적인 참여를 </a:t>
            </a:r>
            <a:r>
              <a:rPr lang="ko-KR" altLang="en-US" sz="1300" spc="-150" dirty="0" err="1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부탁드립니다</a:t>
            </a:r>
            <a:r>
              <a:rPr lang="en-US" altLang="ko-KR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. </a:t>
            </a:r>
          </a:p>
          <a:p>
            <a:pPr algn="just">
              <a:lnSpc>
                <a:spcPct val="160000"/>
              </a:lnSpc>
            </a:pPr>
            <a:endParaRPr lang="en-US" altLang="ko-KR" sz="1300" spc="-150" dirty="0">
              <a:solidFill>
                <a:schemeClr val="accent6">
                  <a:lumMod val="50000"/>
                </a:schemeClr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algn="r">
              <a:lnSpc>
                <a:spcPct val="160000"/>
              </a:lnSpc>
            </a:pP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한국형 발달지체 영아 조기개입 프로그램 모형개발 연구 책임연구원 </a:t>
            </a:r>
            <a:endParaRPr lang="en-US" altLang="ko-KR" sz="1300" spc="-150" dirty="0" smtClean="0">
              <a:solidFill>
                <a:schemeClr val="accent6">
                  <a:lumMod val="50000"/>
                </a:schemeClr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pPr algn="r">
              <a:lnSpc>
                <a:spcPct val="160000"/>
              </a:lnSpc>
            </a:pPr>
            <a:r>
              <a:rPr lang="ko-KR" altLang="en-US" sz="1300" spc="-150" dirty="0" smtClean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조윤</a:t>
            </a:r>
            <a:r>
              <a:rPr lang="ko-KR" altLang="en-US" sz="1300" spc="-150" dirty="0">
                <a:solidFill>
                  <a:schemeClr val="accent6">
                    <a:lumMod val="50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경</a:t>
            </a:r>
            <a:endParaRPr lang="en-US" altLang="ko-KR" sz="1300" spc="-150" dirty="0" smtClean="0">
              <a:solidFill>
                <a:schemeClr val="accent6">
                  <a:lumMod val="50000"/>
                </a:schemeClr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>
          <a:xfrm>
            <a:off x="0" y="1187624"/>
            <a:ext cx="6858000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algn="just">
              <a:spcBef>
                <a:spcPct val="0"/>
              </a:spcBef>
            </a:pPr>
            <a:r>
              <a:rPr lang="ko-KR" altLang="en-US" sz="2100" noProof="0" dirty="0" smtClean="0">
                <a:solidFill>
                  <a:schemeClr val="accent6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  <a:cs typeface="+mj-cs"/>
              </a:rPr>
              <a:t>     일시 </a:t>
            </a:r>
            <a:r>
              <a:rPr lang="ko-KR" altLang="en-US" sz="1600" noProof="0" dirty="0" smtClean="0">
                <a:solidFill>
                  <a:schemeClr val="accent6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  <a:cs typeface="+mj-cs"/>
              </a:rPr>
              <a:t> </a:t>
            </a:r>
            <a:r>
              <a:rPr lang="en-US" altLang="ko-KR" sz="1600" dirty="0">
                <a:latin typeface="HY울릉도M" pitchFamily="18" charset="-127"/>
                <a:ea typeface="HY울릉도M" pitchFamily="18" charset="-127"/>
              </a:rPr>
              <a:t>2016</a:t>
            </a:r>
            <a:r>
              <a:rPr lang="ko-KR" altLang="en-US" sz="1600" dirty="0">
                <a:latin typeface="HY울릉도M" pitchFamily="18" charset="-127"/>
                <a:ea typeface="HY울릉도M" pitchFamily="18" charset="-127"/>
              </a:rPr>
              <a:t>년 </a:t>
            </a:r>
            <a:r>
              <a:rPr lang="en-US" altLang="ko-KR" sz="1600" dirty="0">
                <a:latin typeface="HY울릉도M" pitchFamily="18" charset="-127"/>
                <a:ea typeface="HY울릉도M" pitchFamily="18" charset="-127"/>
              </a:rPr>
              <a:t>10</a:t>
            </a:r>
            <a:r>
              <a:rPr lang="ko-KR" altLang="en-US" sz="1600" dirty="0">
                <a:latin typeface="HY울릉도M" pitchFamily="18" charset="-127"/>
                <a:ea typeface="HY울릉도M" pitchFamily="18" charset="-127"/>
              </a:rPr>
              <a:t>월 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22</a:t>
            </a:r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일</a:t>
            </a:r>
            <a:r>
              <a:rPr lang="en-US" altLang="ko-KR" sz="1600" dirty="0">
                <a:latin typeface="HY울릉도M" pitchFamily="18" charset="-127"/>
                <a:ea typeface="HY울릉도M" pitchFamily="18" charset="-127"/>
              </a:rPr>
              <a:t>(</a:t>
            </a:r>
            <a:r>
              <a:rPr lang="ko-KR" altLang="en-US" sz="1600" dirty="0">
                <a:latin typeface="HY울릉도M" pitchFamily="18" charset="-127"/>
                <a:ea typeface="HY울릉도M" pitchFamily="18" charset="-127"/>
              </a:rPr>
              <a:t>토</a:t>
            </a:r>
            <a:r>
              <a:rPr lang="en-US" altLang="ko-KR" sz="1600" dirty="0">
                <a:latin typeface="HY울릉도M" pitchFamily="18" charset="-127"/>
                <a:ea typeface="HY울릉도M" pitchFamily="18" charset="-127"/>
              </a:rPr>
              <a:t>) 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09:00-13:00      </a:t>
            </a:r>
            <a:r>
              <a:rPr lang="ko-KR" altLang="en-US" sz="2100" dirty="0" smtClean="0">
                <a:solidFill>
                  <a:schemeClr val="accent6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장소</a:t>
            </a:r>
            <a:r>
              <a:rPr lang="ko-KR" altLang="en-US" sz="1600" dirty="0" smtClean="0">
                <a:solidFill>
                  <a:schemeClr val="accent6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</a:t>
            </a:r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한국성서대학교 </a:t>
            </a:r>
            <a:r>
              <a:rPr lang="ko-KR" altLang="en-US" sz="1600" dirty="0" err="1" smtClean="0">
                <a:latin typeface="HY울릉도M" pitchFamily="18" charset="-127"/>
                <a:ea typeface="HY울릉도M" pitchFamily="18" charset="-127"/>
              </a:rPr>
              <a:t>갈멜관</a:t>
            </a:r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 </a:t>
            </a:r>
            <a:r>
              <a:rPr lang="en-US" altLang="ko-KR" sz="1600" dirty="0" smtClean="0">
                <a:latin typeface="HY울릉도M" pitchFamily="18" charset="-127"/>
                <a:ea typeface="HY울릉도M" pitchFamily="18" charset="-127"/>
              </a:rPr>
              <a:t>305</a:t>
            </a:r>
            <a:r>
              <a:rPr lang="ko-KR" altLang="en-US" sz="1600" dirty="0" smtClean="0">
                <a:latin typeface="HY울릉도M" pitchFamily="18" charset="-127"/>
                <a:ea typeface="HY울릉도M" pitchFamily="18" charset="-127"/>
              </a:rPr>
              <a:t>호</a:t>
            </a:r>
            <a:endParaRPr kumimoji="0" lang="ko-KR" altLang="en-US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HY울릉도M" pitchFamily="18" charset="-127"/>
              <a:ea typeface="HY울릉도M" pitchFamily="18" charset="-127"/>
              <a:cs typeface="+mj-cs"/>
            </a:endParaRPr>
          </a:p>
        </p:txBody>
      </p:sp>
      <p:pic>
        <p:nvPicPr>
          <p:cNvPr id="22" name="그림 21" descr="Pictur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77272" y="0"/>
            <a:ext cx="980728" cy="975398"/>
          </a:xfrm>
          <a:prstGeom prst="rect">
            <a:avLst/>
          </a:prstGeom>
        </p:spPr>
      </p:pic>
      <p:sp>
        <p:nvSpPr>
          <p:cNvPr id="24" name="직사각형 23"/>
          <p:cNvSpPr/>
          <p:nvPr/>
        </p:nvSpPr>
        <p:spPr>
          <a:xfrm>
            <a:off x="836712" y="5796136"/>
            <a:ext cx="18722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solidFill>
                  <a:schemeClr val="accent6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세미나 일정</a:t>
            </a:r>
            <a:endParaRPr lang="ko-KR" altLang="en-US" dirty="0"/>
          </a:p>
        </p:txBody>
      </p:sp>
      <p:pic>
        <p:nvPicPr>
          <p:cNvPr id="25" name="그림 24" descr="images9QOLXOL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8640" y="5580112"/>
            <a:ext cx="720080" cy="720080"/>
          </a:xfrm>
          <a:prstGeom prst="rect">
            <a:avLst/>
          </a:prstGeom>
        </p:spPr>
      </p:pic>
      <p:sp>
        <p:nvSpPr>
          <p:cNvPr id="26" name="모서리가 둥근 직사각형 25"/>
          <p:cNvSpPr/>
          <p:nvPr/>
        </p:nvSpPr>
        <p:spPr>
          <a:xfrm>
            <a:off x="260648" y="6372200"/>
            <a:ext cx="6453336" cy="3600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 smtClean="0">
                <a:solidFill>
                  <a:schemeClr val="tx1"/>
                </a:solidFill>
              </a:rPr>
              <a:t>09:00-09:20    </a:t>
            </a:r>
            <a:r>
              <a:rPr lang="ko-KR" altLang="en-US" sz="1200" dirty="0" smtClean="0">
                <a:solidFill>
                  <a:schemeClr val="tx1"/>
                </a:solidFill>
              </a:rPr>
              <a:t>접수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404664" y="6732240"/>
            <a:ext cx="6453336" cy="57606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spc="-150" dirty="0" smtClean="0">
                <a:solidFill>
                  <a:schemeClr val="tx1"/>
                </a:solidFill>
              </a:rPr>
              <a:t>09 : 20 – 10 : 10     </a:t>
            </a:r>
            <a:r>
              <a:rPr lang="ko-KR" altLang="en-US" sz="1200" spc="-150" dirty="0" smtClean="0">
                <a:solidFill>
                  <a:schemeClr val="tx1"/>
                </a:solidFill>
              </a:rPr>
              <a:t>발달지체 영아에 관한 국내 연구 동향 분석         조윤경</a:t>
            </a:r>
            <a:r>
              <a:rPr lang="en-US" altLang="ko-KR" sz="1200" spc="-150" dirty="0" smtClean="0">
                <a:solidFill>
                  <a:schemeClr val="tx1"/>
                </a:solidFill>
              </a:rPr>
              <a:t>(</a:t>
            </a:r>
            <a:r>
              <a:rPr lang="ko-KR" altLang="en-US" sz="1200" spc="-150" dirty="0" smtClean="0">
                <a:solidFill>
                  <a:schemeClr val="tx1"/>
                </a:solidFill>
              </a:rPr>
              <a:t>한국성서대학교 </a:t>
            </a:r>
            <a:r>
              <a:rPr lang="ko-KR" altLang="en-US" sz="1200" spc="-150" dirty="0" err="1" smtClean="0">
                <a:solidFill>
                  <a:schemeClr val="tx1"/>
                </a:solidFill>
              </a:rPr>
              <a:t>영유아보육학과</a:t>
            </a:r>
            <a:r>
              <a:rPr lang="en-US" altLang="ko-KR" sz="1200" spc="-150" dirty="0" smtClean="0">
                <a:solidFill>
                  <a:schemeClr val="tx1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spc="-150" dirty="0" smtClean="0">
                <a:solidFill>
                  <a:schemeClr val="tx1"/>
                </a:solidFill>
              </a:rPr>
              <a:t>10 : 10 – 11 : 00     </a:t>
            </a:r>
            <a:r>
              <a:rPr lang="ko-KR" altLang="en-US" sz="1200" spc="-150" dirty="0" smtClean="0">
                <a:solidFill>
                  <a:schemeClr val="tx1"/>
                </a:solidFill>
              </a:rPr>
              <a:t>영아기 </a:t>
            </a:r>
            <a:r>
              <a:rPr lang="ko-KR" altLang="en-US" sz="1200" spc="-150" dirty="0" err="1" smtClean="0">
                <a:solidFill>
                  <a:schemeClr val="tx1"/>
                </a:solidFill>
              </a:rPr>
              <a:t>뇌발달의</a:t>
            </a:r>
            <a:r>
              <a:rPr lang="ko-KR" altLang="en-US" sz="1200" spc="-150" dirty="0" smtClean="0">
                <a:solidFill>
                  <a:schemeClr val="tx1"/>
                </a:solidFill>
              </a:rPr>
              <a:t> 특성과 조기개입                                   박주현</a:t>
            </a:r>
            <a:r>
              <a:rPr lang="en-US" altLang="ko-KR" sz="1200" spc="-150" dirty="0" smtClean="0">
                <a:solidFill>
                  <a:schemeClr val="tx1"/>
                </a:solidFill>
              </a:rPr>
              <a:t>(</a:t>
            </a:r>
            <a:r>
              <a:rPr lang="ko-KR" altLang="en-US" sz="1200" spc="-150" dirty="0" smtClean="0">
                <a:solidFill>
                  <a:schemeClr val="tx1"/>
                </a:solidFill>
              </a:rPr>
              <a:t>가톨릭대학교 재활의학과</a:t>
            </a:r>
            <a:r>
              <a:rPr lang="en-US" altLang="ko-KR" sz="1200" spc="-150" dirty="0" smtClean="0">
                <a:solidFill>
                  <a:schemeClr val="tx1"/>
                </a:solidFill>
              </a:rPr>
              <a:t>)</a:t>
            </a:r>
            <a:endParaRPr lang="ko-KR" altLang="en-US" sz="1200" spc="-150" dirty="0">
              <a:solidFill>
                <a:schemeClr val="tx1"/>
              </a:solidFill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260648" y="7308304"/>
            <a:ext cx="6453336" cy="3600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 smtClean="0">
                <a:solidFill>
                  <a:schemeClr val="tx1"/>
                </a:solidFill>
              </a:rPr>
              <a:t>11:00-11:10    </a:t>
            </a:r>
            <a:r>
              <a:rPr lang="ko-KR" altLang="en-US" sz="1200" dirty="0" smtClean="0">
                <a:solidFill>
                  <a:schemeClr val="tx1"/>
                </a:solidFill>
              </a:rPr>
              <a:t>휴식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404664" y="7668344"/>
            <a:ext cx="6453336" cy="7920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spc="-150" dirty="0" smtClean="0">
                <a:solidFill>
                  <a:schemeClr val="tx1"/>
                </a:solidFill>
              </a:rPr>
              <a:t>11 : 10 – 12 : 00     </a:t>
            </a:r>
            <a:r>
              <a:rPr lang="ko-KR" altLang="en-US" sz="1200" spc="-150" dirty="0" smtClean="0">
                <a:solidFill>
                  <a:schemeClr val="tx1"/>
                </a:solidFill>
              </a:rPr>
              <a:t>발달지체 영아 조기개입을 위한 </a:t>
            </a:r>
            <a:r>
              <a:rPr lang="ko-KR" altLang="en-US" sz="1200" spc="-150" dirty="0" err="1" smtClean="0">
                <a:solidFill>
                  <a:schemeClr val="tx1"/>
                </a:solidFill>
              </a:rPr>
              <a:t>부모코칭의</a:t>
            </a:r>
            <a:r>
              <a:rPr lang="ko-KR" altLang="en-US" sz="1200" spc="-150" dirty="0" smtClean="0">
                <a:solidFill>
                  <a:schemeClr val="tx1"/>
                </a:solidFill>
              </a:rPr>
              <a:t> 실제                          김정미</a:t>
            </a:r>
            <a:r>
              <a:rPr lang="en-US" altLang="ko-KR" sz="1200" spc="-150" dirty="0" smtClean="0">
                <a:solidFill>
                  <a:schemeClr val="tx1"/>
                </a:solidFill>
              </a:rPr>
              <a:t>(</a:t>
            </a:r>
            <a:r>
              <a:rPr lang="ko-KR" altLang="en-US" sz="1200" spc="-150" dirty="0" err="1" smtClean="0">
                <a:solidFill>
                  <a:schemeClr val="tx1"/>
                </a:solidFill>
              </a:rPr>
              <a:t>한솔교육연구원</a:t>
            </a:r>
            <a:r>
              <a:rPr lang="en-US" altLang="ko-KR" sz="1200" spc="-150" dirty="0" smtClean="0">
                <a:solidFill>
                  <a:schemeClr val="tx1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spc="-150" dirty="0" smtClean="0">
                <a:solidFill>
                  <a:schemeClr val="tx1"/>
                </a:solidFill>
              </a:rPr>
              <a:t>12 : 00 – 12 : 50     </a:t>
            </a:r>
            <a:r>
              <a:rPr lang="ko-KR" altLang="en-US" sz="1200" spc="-150" dirty="0" smtClean="0">
                <a:solidFill>
                  <a:schemeClr val="tx1"/>
                </a:solidFill>
              </a:rPr>
              <a:t>발달지체 영아 조기개입 서비스  현황에 근거한  </a:t>
            </a:r>
            <a:endParaRPr lang="en-US" altLang="ko-KR" sz="1200" spc="-15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200" spc="-150" dirty="0" smtClean="0">
                <a:solidFill>
                  <a:schemeClr val="tx1"/>
                </a:solidFill>
              </a:rPr>
              <a:t>                                한국형 조기개입 프로그램 </a:t>
            </a:r>
            <a:r>
              <a:rPr lang="en-US" altLang="ko-KR" sz="1200" spc="-150" dirty="0" smtClean="0">
                <a:solidFill>
                  <a:schemeClr val="tx1"/>
                </a:solidFill>
              </a:rPr>
              <a:t> </a:t>
            </a:r>
            <a:r>
              <a:rPr lang="ko-KR" altLang="en-US" sz="1200" spc="-150" dirty="0" smtClean="0">
                <a:solidFill>
                  <a:schemeClr val="tx1"/>
                </a:solidFill>
              </a:rPr>
              <a:t>모형 개발의   방향        김수진</a:t>
            </a:r>
            <a:r>
              <a:rPr lang="en-US" altLang="ko-KR" sz="1200" spc="-150" dirty="0" smtClean="0">
                <a:solidFill>
                  <a:schemeClr val="tx1"/>
                </a:solidFill>
              </a:rPr>
              <a:t>(</a:t>
            </a:r>
            <a:r>
              <a:rPr lang="ko-KR" altLang="en-US" sz="1200" spc="-150" dirty="0" smtClean="0">
                <a:solidFill>
                  <a:schemeClr val="tx1"/>
                </a:solidFill>
              </a:rPr>
              <a:t>연성대학교 유아특수재활과</a:t>
            </a:r>
            <a:r>
              <a:rPr lang="en-US" altLang="ko-KR" sz="1200" spc="-150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30" name="모서리가 둥근 직사각형 29"/>
          <p:cNvSpPr/>
          <p:nvPr/>
        </p:nvSpPr>
        <p:spPr>
          <a:xfrm>
            <a:off x="260648" y="8460432"/>
            <a:ext cx="6453336" cy="3600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 smtClean="0">
                <a:solidFill>
                  <a:schemeClr val="tx1"/>
                </a:solidFill>
              </a:rPr>
              <a:t>12:50-13:00    </a:t>
            </a:r>
            <a:r>
              <a:rPr lang="ko-KR" altLang="en-US" sz="1200" dirty="0" smtClean="0">
                <a:solidFill>
                  <a:schemeClr val="tx1"/>
                </a:solidFill>
              </a:rPr>
              <a:t>질의응답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340768" y="179512"/>
            <a:ext cx="504055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solidFill>
                  <a:schemeClr val="accent6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접수 안내</a:t>
            </a:r>
            <a:endParaRPr lang="en-US" altLang="ko-KR" dirty="0" smtClean="0">
              <a:solidFill>
                <a:schemeClr val="accent6">
                  <a:lumMod val="75000"/>
                </a:schemeClr>
              </a:solidFill>
              <a:latin typeface="HY울릉도M" pitchFamily="18" charset="-127"/>
              <a:ea typeface="HY울릉도M" pitchFamily="18" charset="-127"/>
            </a:endParaRPr>
          </a:p>
          <a:p>
            <a:endParaRPr lang="en-US" altLang="ko-KR" dirty="0">
              <a:solidFill>
                <a:schemeClr val="accent6">
                  <a:lumMod val="50000"/>
                </a:schemeClr>
              </a:solidFill>
              <a:latin typeface="HY울릉도M" pitchFamily="18" charset="-127"/>
              <a:ea typeface="HY울릉도M" pitchFamily="18" charset="-127"/>
            </a:endParaRPr>
          </a:p>
          <a:p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신청서를 작성하여 이메일</a:t>
            </a:r>
            <a:r>
              <a:rPr lang="en-US" altLang="ko-KR" sz="1200" dirty="0" smtClean="0">
                <a:latin typeface="HY울릉도M" pitchFamily="18" charset="-127"/>
                <a:ea typeface="HY울릉도M" pitchFamily="18" charset="-127"/>
              </a:rPr>
              <a:t>(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송영희 </a:t>
            </a:r>
            <a:r>
              <a:rPr lang="en-US" altLang="ko-KR" sz="1200" dirty="0" smtClean="0">
                <a:latin typeface="HY울릉도M" pitchFamily="18" charset="-127"/>
                <a:ea typeface="HY울릉도M" pitchFamily="18" charset="-127"/>
                <a:hlinkClick r:id="rId2"/>
              </a:rPr>
              <a:t>genari32@hanmail.net</a:t>
            </a:r>
            <a:r>
              <a:rPr lang="en-US" altLang="ko-KR" sz="1200" dirty="0" smtClean="0">
                <a:latin typeface="HY울릉도M" pitchFamily="18" charset="-127"/>
                <a:ea typeface="HY울릉도M" pitchFamily="18" charset="-127"/>
              </a:rPr>
              <a:t>)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로 보내주시고 </a:t>
            </a:r>
            <a:r>
              <a:rPr lang="en-US" altLang="ko-KR" sz="1200" dirty="0" smtClean="0">
                <a:latin typeface="HY울릉도M" pitchFamily="18" charset="-127"/>
                <a:ea typeface="HY울릉도M" pitchFamily="18" charset="-127"/>
              </a:rPr>
              <a:t>, </a:t>
            </a:r>
          </a:p>
          <a:p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참가비를 입금해 주시기 바랍니다</a:t>
            </a:r>
            <a:endParaRPr lang="en-US" altLang="ko-KR" sz="1200" dirty="0" smtClean="0">
              <a:latin typeface="HY울릉도M" pitchFamily="18" charset="-127"/>
              <a:ea typeface="HY울릉도M" pitchFamily="18" charset="-127"/>
            </a:endParaRPr>
          </a:p>
          <a:p>
            <a:endParaRPr lang="en-US" altLang="ko-KR" sz="1200" dirty="0">
              <a:latin typeface="HY울릉도M" pitchFamily="18" charset="-127"/>
              <a:ea typeface="HY울릉도M" pitchFamily="18" charset="-127"/>
            </a:endParaRPr>
          </a:p>
          <a:p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참가비 </a:t>
            </a:r>
            <a:r>
              <a:rPr lang="en-US" altLang="ko-KR" sz="1200" dirty="0" smtClean="0">
                <a:latin typeface="HY울릉도M" pitchFamily="18" charset="-127"/>
                <a:ea typeface="HY울릉도M" pitchFamily="18" charset="-127"/>
              </a:rPr>
              <a:t>: 1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인 </a:t>
            </a:r>
            <a:r>
              <a:rPr lang="en-US" altLang="ko-KR" sz="1200" dirty="0" smtClean="0">
                <a:latin typeface="HY울릉도M" pitchFamily="18" charset="-127"/>
                <a:ea typeface="HY울릉도M" pitchFamily="18" charset="-127"/>
              </a:rPr>
              <a:t>20,000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원</a:t>
            </a:r>
            <a:endParaRPr lang="en-US" altLang="ko-KR" sz="1200" dirty="0" smtClean="0">
              <a:latin typeface="HY울릉도M" pitchFamily="18" charset="-127"/>
              <a:ea typeface="HY울릉도M" pitchFamily="18" charset="-127"/>
            </a:endParaRPr>
          </a:p>
          <a:p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입금계좌 </a:t>
            </a:r>
            <a:r>
              <a:rPr lang="en-US" altLang="ko-KR" sz="1200" dirty="0" smtClean="0">
                <a:latin typeface="HY울릉도M" pitchFamily="18" charset="-127"/>
                <a:ea typeface="HY울릉도M" pitchFamily="18" charset="-127"/>
              </a:rPr>
              <a:t>: 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농협 </a:t>
            </a:r>
            <a:r>
              <a:rPr lang="en-US" altLang="ko-KR" sz="1200" dirty="0" smtClean="0">
                <a:latin typeface="HY울릉도M" pitchFamily="18" charset="-127"/>
                <a:ea typeface="HY울릉도M" pitchFamily="18" charset="-127"/>
              </a:rPr>
              <a:t>302-0334-2465-11 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예금주 </a:t>
            </a:r>
            <a:r>
              <a:rPr lang="en-US" altLang="ko-KR" sz="1200" dirty="0" smtClean="0">
                <a:latin typeface="HY울릉도M" pitchFamily="18" charset="-127"/>
                <a:ea typeface="HY울릉도M" pitchFamily="18" charset="-127"/>
              </a:rPr>
              <a:t>: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송영희</a:t>
            </a:r>
            <a:endParaRPr lang="en-US" altLang="ko-KR" sz="1200" dirty="0" smtClean="0">
              <a:latin typeface="HY울릉도M" pitchFamily="18" charset="-127"/>
              <a:ea typeface="HY울릉도M" pitchFamily="18" charset="-127"/>
            </a:endParaRPr>
          </a:p>
          <a:p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신청기간 </a:t>
            </a:r>
            <a:r>
              <a:rPr lang="en-US" altLang="ko-KR" sz="1200" dirty="0" smtClean="0">
                <a:latin typeface="HY울릉도M" pitchFamily="18" charset="-127"/>
                <a:ea typeface="HY울릉도M" pitchFamily="18" charset="-127"/>
              </a:rPr>
              <a:t>: 2016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년 </a:t>
            </a:r>
            <a:r>
              <a:rPr lang="en-US" altLang="ko-KR" sz="1200" dirty="0" smtClean="0">
                <a:latin typeface="HY울릉도M" pitchFamily="18" charset="-127"/>
                <a:ea typeface="HY울릉도M" pitchFamily="18" charset="-127"/>
              </a:rPr>
              <a:t>9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월 </a:t>
            </a:r>
            <a:r>
              <a:rPr lang="en-US" altLang="ko-KR" sz="1200" dirty="0" smtClean="0">
                <a:latin typeface="HY울릉도M" pitchFamily="18" charset="-127"/>
                <a:ea typeface="HY울릉도M" pitchFamily="18" charset="-127"/>
              </a:rPr>
              <a:t>26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일 </a:t>
            </a:r>
            <a:r>
              <a:rPr lang="en-US" altLang="ko-KR" sz="1200" dirty="0" smtClean="0">
                <a:latin typeface="HY울릉도M" pitchFamily="18" charset="-127"/>
                <a:ea typeface="HY울릉도M" pitchFamily="18" charset="-127"/>
              </a:rPr>
              <a:t>- 10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월 </a:t>
            </a:r>
            <a:r>
              <a:rPr lang="en-US" altLang="ko-KR" sz="1200" dirty="0" smtClean="0">
                <a:latin typeface="HY울릉도M" pitchFamily="18" charset="-127"/>
                <a:ea typeface="HY울릉도M" pitchFamily="18" charset="-127"/>
              </a:rPr>
              <a:t>25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일</a:t>
            </a:r>
            <a:endParaRPr lang="en-US" altLang="ko-KR" sz="1200" dirty="0" smtClean="0">
              <a:latin typeface="HY울릉도M" pitchFamily="18" charset="-127"/>
              <a:ea typeface="HY울릉도M" pitchFamily="18" charset="-127"/>
            </a:endParaRPr>
          </a:p>
          <a:p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문의 </a:t>
            </a:r>
            <a:r>
              <a:rPr lang="en-US" altLang="ko-KR" sz="1200" dirty="0" smtClean="0">
                <a:latin typeface="HY울릉도M" pitchFamily="18" charset="-127"/>
                <a:ea typeface="HY울릉도M" pitchFamily="18" charset="-127"/>
              </a:rPr>
              <a:t>: </a:t>
            </a:r>
            <a:r>
              <a:rPr lang="ko-KR" altLang="en-US" sz="1200" dirty="0" smtClean="0">
                <a:latin typeface="HY울릉도M" pitchFamily="18" charset="-127"/>
                <a:ea typeface="HY울릉도M" pitchFamily="18" charset="-127"/>
              </a:rPr>
              <a:t>송영희</a:t>
            </a:r>
            <a:r>
              <a:rPr lang="en-US" altLang="ko-KR" sz="1200" dirty="0" smtClean="0">
                <a:latin typeface="HY울릉도M" pitchFamily="18" charset="-127"/>
                <a:ea typeface="HY울릉도M" pitchFamily="18" charset="-127"/>
              </a:rPr>
              <a:t>( 02. 950. 5550 / 010. 2888. 7528)</a:t>
            </a:r>
            <a:endParaRPr lang="ko-KR" altLang="en-US" dirty="0">
              <a:latin typeface="HY울릉도M" pitchFamily="18" charset="-127"/>
              <a:ea typeface="HY울릉도M" pitchFamily="18" charset="-127"/>
            </a:endParaRPr>
          </a:p>
        </p:txBody>
      </p:sp>
      <p:pic>
        <p:nvPicPr>
          <p:cNvPr id="16" name="그림 15" descr="images6RN8IKW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0648" y="323528"/>
            <a:ext cx="1056800" cy="864096"/>
          </a:xfrm>
          <a:prstGeom prst="rect">
            <a:avLst/>
          </a:prstGeom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2" name="_x121458024" descr="EMB0000028c14f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0648" y="2627784"/>
            <a:ext cx="6336704" cy="5256584"/>
          </a:xfrm>
          <a:prstGeom prst="rect">
            <a:avLst/>
          </a:prstGeom>
          <a:noFill/>
        </p:spPr>
      </p:pic>
      <p:sp>
        <p:nvSpPr>
          <p:cNvPr id="19" name="제목 1"/>
          <p:cNvSpPr txBox="1">
            <a:spLocks/>
          </p:cNvSpPr>
          <p:nvPr/>
        </p:nvSpPr>
        <p:spPr>
          <a:xfrm>
            <a:off x="0" y="8100392"/>
            <a:ext cx="6858000" cy="7555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/>
          <a:p>
            <a:pPr algn="just">
              <a:lnSpc>
                <a:spcPct val="170000"/>
              </a:lnSpc>
              <a:spcBef>
                <a:spcPct val="0"/>
              </a:spcBef>
            </a:pPr>
            <a:r>
              <a:rPr lang="ko-KR" altLang="en-US" sz="2100" noProof="0" dirty="0" smtClean="0">
                <a:solidFill>
                  <a:schemeClr val="accent6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  <a:cs typeface="+mj-cs"/>
              </a:rPr>
              <a:t>     </a:t>
            </a:r>
            <a:r>
              <a:rPr lang="ko-KR" altLang="en-US" sz="2100" b="1" noProof="0" dirty="0" smtClean="0">
                <a:solidFill>
                  <a:schemeClr val="accent6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  <a:cs typeface="+mj-cs"/>
              </a:rPr>
              <a:t>주최</a:t>
            </a:r>
            <a:r>
              <a:rPr lang="ko-KR" altLang="en-US" sz="2100" noProof="0" dirty="0" smtClean="0">
                <a:solidFill>
                  <a:schemeClr val="accent6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  <a:cs typeface="+mj-cs"/>
              </a:rPr>
              <a:t> </a:t>
            </a:r>
            <a:r>
              <a:rPr lang="ko-KR" altLang="en-US" sz="1600" noProof="0" dirty="0" smtClean="0">
                <a:solidFill>
                  <a:schemeClr val="accent6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  <a:cs typeface="+mj-cs"/>
              </a:rPr>
              <a:t> </a:t>
            </a:r>
            <a:r>
              <a:rPr lang="ko-KR" altLang="en-US" sz="1900" dirty="0" smtClean="0">
                <a:latin typeface="HY울릉도M" pitchFamily="18" charset="-127"/>
                <a:ea typeface="HY울릉도M" pitchFamily="18" charset="-127"/>
              </a:rPr>
              <a:t>한국형 발달지체 영아 조기개입 프로그램 모형 개발 및 타당화 연구팀  </a:t>
            </a:r>
            <a:endParaRPr lang="en-US" altLang="ko-KR" sz="1900" dirty="0" smtClean="0">
              <a:latin typeface="HY울릉도M" pitchFamily="18" charset="-127"/>
              <a:ea typeface="HY울릉도M" pitchFamily="18" charset="-127"/>
            </a:endParaRPr>
          </a:p>
          <a:p>
            <a:pPr algn="just">
              <a:lnSpc>
                <a:spcPct val="170000"/>
              </a:lnSpc>
              <a:spcBef>
                <a:spcPct val="0"/>
              </a:spcBef>
            </a:pPr>
            <a:r>
              <a:rPr lang="en-US" altLang="ko-KR" sz="1600" b="1" dirty="0">
                <a:latin typeface="HY울릉도M" pitchFamily="18" charset="-127"/>
                <a:ea typeface="HY울릉도M" pitchFamily="18" charset="-127"/>
              </a:rPr>
              <a:t> </a:t>
            </a:r>
            <a:r>
              <a:rPr lang="en-US" altLang="ko-KR" sz="1600" b="1" dirty="0" smtClean="0">
                <a:latin typeface="HY울릉도M" pitchFamily="18" charset="-127"/>
                <a:ea typeface="HY울릉도M" pitchFamily="18" charset="-127"/>
              </a:rPr>
              <a:t>     </a:t>
            </a:r>
            <a:r>
              <a:rPr lang="ko-KR" altLang="en-US" sz="2100" b="1" dirty="0" smtClean="0">
                <a:solidFill>
                  <a:schemeClr val="accent6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지원</a:t>
            </a:r>
            <a:r>
              <a:rPr lang="ko-KR" altLang="en-US" sz="1600" b="1" dirty="0" smtClean="0">
                <a:solidFill>
                  <a:schemeClr val="accent6">
                    <a:lumMod val="75000"/>
                  </a:schemeClr>
                </a:solidFill>
                <a:latin typeface="HY울릉도M" pitchFamily="18" charset="-127"/>
                <a:ea typeface="HY울릉도M" pitchFamily="18" charset="-127"/>
              </a:rPr>
              <a:t>   </a:t>
            </a:r>
            <a:r>
              <a:rPr lang="ko-KR" altLang="en-US" sz="1900" dirty="0" smtClean="0">
                <a:latin typeface="HY울릉도M" pitchFamily="18" charset="-127"/>
                <a:ea typeface="HY울릉도M" pitchFamily="18" charset="-127"/>
              </a:rPr>
              <a:t>한국연구재단 </a:t>
            </a:r>
            <a:endParaRPr kumimoji="0" lang="ko-KR" altLang="en-US" sz="19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HY울릉도M" pitchFamily="18" charset="-127"/>
              <a:ea typeface="HY울릉도M" pitchFamily="18" charset="-127"/>
              <a:cs typeface="+mj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286</Words>
  <Application>Microsoft Office PowerPoint</Application>
  <PresentationFormat>화면 슬라이드 쇼(4:3)</PresentationFormat>
  <Paragraphs>31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한국형 발달지체 영아 조기개입  모형개발 연구 세미나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발달지체 영아 조기개입 세미나</dc:title>
  <dc:creator>LG</dc:creator>
  <cp:lastModifiedBy>admin</cp:lastModifiedBy>
  <cp:revision>18</cp:revision>
  <dcterms:created xsi:type="dcterms:W3CDTF">2016-09-20T05:09:09Z</dcterms:created>
  <dcterms:modified xsi:type="dcterms:W3CDTF">2016-09-21T11:17:53Z</dcterms:modified>
</cp:coreProperties>
</file>