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142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535"/>
    <p:restoredTop sz="94691"/>
  </p:normalViewPr>
  <p:slideViewPr>
    <p:cSldViewPr snapToGrid="0">
      <p:cViewPr varScale="1">
        <p:scale>
          <a:sx n="88" d="100"/>
          <a:sy n="88" d="100"/>
        </p:scale>
        <p:origin x="34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03BFC-80D0-AF46-A220-CC83953DE833}" type="datetimeFigureOut">
              <a:rPr kumimoji="1" lang="ko-KR" altLang="en-US" smtClean="0"/>
              <a:t>2024-08-06</a:t>
            </a:fld>
            <a:endParaRPr kumimoji="1"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E3248-AE82-0E46-B6B4-D16C453EA5D2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2634123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03BFC-80D0-AF46-A220-CC83953DE833}" type="datetimeFigureOut">
              <a:rPr kumimoji="1" lang="ko-KR" altLang="en-US" smtClean="0"/>
              <a:t>2024-08-06</a:t>
            </a:fld>
            <a:endParaRPr kumimoji="1"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E3248-AE82-0E46-B6B4-D16C453EA5D2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9520540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03BFC-80D0-AF46-A220-CC83953DE833}" type="datetimeFigureOut">
              <a:rPr kumimoji="1" lang="ko-KR" altLang="en-US" smtClean="0"/>
              <a:t>2024-08-06</a:t>
            </a:fld>
            <a:endParaRPr kumimoji="1"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E3248-AE82-0E46-B6B4-D16C453EA5D2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29973468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03BFC-80D0-AF46-A220-CC83953DE833}" type="datetimeFigureOut">
              <a:rPr kumimoji="1" lang="ko-KR" altLang="en-US" smtClean="0"/>
              <a:t>2024-08-06</a:t>
            </a:fld>
            <a:endParaRPr kumimoji="1"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E3248-AE82-0E46-B6B4-D16C453EA5D2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3267730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03BFC-80D0-AF46-A220-CC83953DE833}" type="datetimeFigureOut">
              <a:rPr kumimoji="1" lang="ko-KR" altLang="en-US" smtClean="0"/>
              <a:t>2024-08-06</a:t>
            </a:fld>
            <a:endParaRPr kumimoji="1"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E3248-AE82-0E46-B6B4-D16C453EA5D2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2492575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03BFC-80D0-AF46-A220-CC83953DE833}" type="datetimeFigureOut">
              <a:rPr kumimoji="1" lang="ko-KR" altLang="en-US" smtClean="0"/>
              <a:t>2024-08-06</a:t>
            </a:fld>
            <a:endParaRPr kumimoji="1"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E3248-AE82-0E46-B6B4-D16C453EA5D2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4032719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03BFC-80D0-AF46-A220-CC83953DE833}" type="datetimeFigureOut">
              <a:rPr kumimoji="1" lang="ko-KR" altLang="en-US" smtClean="0"/>
              <a:t>2024-08-06</a:t>
            </a:fld>
            <a:endParaRPr kumimoji="1"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E3248-AE82-0E46-B6B4-D16C453EA5D2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24230891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2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03BFC-80D0-AF46-A220-CC83953DE833}" type="datetimeFigureOut">
              <a:rPr kumimoji="1" lang="ko-KR" altLang="en-US" smtClean="0"/>
              <a:t>2024-08-06</a:t>
            </a:fld>
            <a:endParaRPr kumimoji="1"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E3248-AE82-0E46-B6B4-D16C453EA5D2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23346840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2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03BFC-80D0-AF46-A220-CC83953DE833}" type="datetimeFigureOut">
              <a:rPr kumimoji="1" lang="ko-KR" altLang="en-US" smtClean="0"/>
              <a:t>2024-08-06</a:t>
            </a:fld>
            <a:endParaRPr kumimoji="1"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E3248-AE82-0E46-B6B4-D16C453EA5D2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20872870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03BFC-80D0-AF46-A220-CC83953DE833}" type="datetimeFigureOut">
              <a:rPr kumimoji="1" lang="ko-KR" altLang="en-US" smtClean="0"/>
              <a:t>2024-08-06</a:t>
            </a:fld>
            <a:endParaRPr kumimoji="1"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E3248-AE82-0E46-B6B4-D16C453EA5D2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83387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03BFC-80D0-AF46-A220-CC83953DE833}" type="datetimeFigureOut">
              <a:rPr kumimoji="1" lang="ko-KR" altLang="en-US" smtClean="0"/>
              <a:t>2024-08-06</a:t>
            </a:fld>
            <a:endParaRPr kumimoji="1"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E3248-AE82-0E46-B6B4-D16C453EA5D2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6769411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7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D603BFC-80D0-AF46-A220-CC83953DE833}" type="datetimeFigureOut">
              <a:rPr kumimoji="1" lang="ko-KR" altLang="en-US" smtClean="0"/>
              <a:t>2024-08-06</a:t>
            </a:fld>
            <a:endParaRPr kumimoji="1"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kumimoji="1"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F6E3248-AE82-0E46-B6B4-D16C453EA5D2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3360855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forms.gle/SnR28HEW6BF3YHvPA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D629E769-D25B-4025-C8A1-85068EAD3355}"/>
              </a:ext>
            </a:extLst>
          </p:cNvPr>
          <p:cNvSpPr/>
          <p:nvPr/>
        </p:nvSpPr>
        <p:spPr>
          <a:xfrm>
            <a:off x="0" y="0"/>
            <a:ext cx="6858000" cy="9906000"/>
          </a:xfrm>
          <a:prstGeom prst="rect">
            <a:avLst/>
          </a:prstGeom>
          <a:noFill/>
          <a:ln w="247650">
            <a:solidFill>
              <a:srgbClr val="11426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BFD1372-FAA8-1E98-14BC-E18B86E6CABF}"/>
              </a:ext>
            </a:extLst>
          </p:cNvPr>
          <p:cNvSpPr txBox="1"/>
          <p:nvPr/>
        </p:nvSpPr>
        <p:spPr>
          <a:xfrm>
            <a:off x="302559" y="392165"/>
            <a:ext cx="6252883" cy="9335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latinLnBrk="0">
              <a:spcAft>
                <a:spcPts val="750"/>
              </a:spcAft>
            </a:pPr>
            <a:r>
              <a:rPr lang="ko-KR" altLang="ko-KR" sz="2400" b="1" kern="0" dirty="0">
                <a:solidFill>
                  <a:srgbClr val="191919"/>
                </a:solidFill>
                <a:effectLst/>
                <a:latin typeface="맑은 고딕" panose="020B0503020000020004" pitchFamily="34" charset="-127"/>
                <a:ea typeface="맑은 고딕" panose="020B0503020000020004" pitchFamily="34" charset="-127"/>
                <a:cs typeface="Arial" panose="020B0604020202020204" pitchFamily="34" charset="0"/>
              </a:rPr>
              <a:t>분당차병원 재활의학과 </a:t>
            </a:r>
            <a:r>
              <a:rPr lang="ko-KR" altLang="en-US" sz="1100" kern="100" dirty="0">
                <a:latin typeface="맑은 고딕" panose="020B0503020000020004" pitchFamily="34" charset="-127"/>
                <a:ea typeface="맑은 고딕" panose="020B0503020000020004" pitchFamily="34" charset="-127"/>
                <a:cs typeface="Times New Roman" panose="02020603050405020304" pitchFamily="18" charset="0"/>
              </a:rPr>
              <a:t> </a:t>
            </a:r>
            <a:endParaRPr lang="en-US" altLang="ko-KR" sz="1100" kern="100" dirty="0">
              <a:latin typeface="맑은 고딕" panose="020B0503020000020004" pitchFamily="34" charset="-127"/>
              <a:ea typeface="맑은 고딕" panose="020B0503020000020004" pitchFamily="34" charset="-127"/>
              <a:cs typeface="Times New Roman" panose="02020603050405020304" pitchFamily="18" charset="0"/>
            </a:endParaRPr>
          </a:p>
          <a:p>
            <a:pPr algn="ctr" latinLnBrk="0">
              <a:spcAft>
                <a:spcPts val="750"/>
              </a:spcAft>
            </a:pPr>
            <a:r>
              <a:rPr lang="ko-KR" altLang="ko-KR" sz="2400" b="1" kern="0" dirty="0">
                <a:solidFill>
                  <a:srgbClr val="191919"/>
                </a:solidFill>
                <a:effectLst/>
                <a:latin typeface="맑은 고딕" panose="020B0503020000020004" pitchFamily="34" charset="-127"/>
                <a:ea typeface="맑은 고딕" panose="020B0503020000020004" pitchFamily="34" charset="-127"/>
                <a:cs typeface="Arial" panose="020B0604020202020204" pitchFamily="34" charset="0"/>
              </a:rPr>
              <a:t>자폐스펙트럼장애 세미나</a:t>
            </a:r>
            <a:endParaRPr lang="ko-KR" altLang="ko-KR" sz="1000" kern="100" dirty="0">
              <a:effectLst/>
              <a:latin typeface="맑은 고딕" panose="020B0503020000020004" pitchFamily="34" charset="-127"/>
              <a:ea typeface="맑은 고딕" panose="020B0503020000020004" pitchFamily="34" charset="-127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AEA7E465-C788-7F20-0AFF-CFA027419336}"/>
              </a:ext>
            </a:extLst>
          </p:cNvPr>
          <p:cNvSpPr txBox="1"/>
          <p:nvPr/>
        </p:nvSpPr>
        <p:spPr>
          <a:xfrm>
            <a:off x="302559" y="1630317"/>
            <a:ext cx="6252882" cy="4019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ko-KR" altLang="ko-KR" sz="1200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안녕하세요</a:t>
            </a:r>
            <a:r>
              <a:rPr lang="en-US" altLang="ko-KR" sz="1200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? </a:t>
            </a:r>
            <a:r>
              <a:rPr lang="ko-KR" altLang="ko-KR" sz="1200" b="1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분당차병원 </a:t>
            </a:r>
            <a:r>
              <a:rPr lang="ko-KR" altLang="ko-KR" sz="1200" b="1" dirty="0" err="1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재활의학과</a:t>
            </a:r>
            <a:r>
              <a:rPr lang="ko-KR" altLang="ko-KR" sz="1200" dirty="0" err="1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입니다</a:t>
            </a:r>
            <a:r>
              <a:rPr lang="en-US" altLang="ko-KR" sz="1200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.</a:t>
            </a:r>
          </a:p>
          <a:p>
            <a:pPr algn="just"/>
            <a:endParaRPr lang="ko-KR" altLang="ko-KR" sz="1200" dirty="0">
              <a:effectLst/>
              <a:latin typeface="굴림" panose="020B0600000101010101" pitchFamily="34" charset="-127"/>
              <a:ea typeface="굴림" panose="020B0600000101010101" pitchFamily="34" charset="-127"/>
              <a:cs typeface="굴림" panose="020B0600000101010101" pitchFamily="34" charset="-127"/>
            </a:endParaRPr>
          </a:p>
          <a:p>
            <a:pPr algn="just">
              <a:lnSpc>
                <a:spcPct val="150000"/>
              </a:lnSpc>
            </a:pPr>
            <a:r>
              <a:rPr lang="ko-KR" altLang="en-US" sz="1200" b="1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  </a:t>
            </a:r>
            <a:r>
              <a:rPr lang="ko-KR" altLang="ko-KR" sz="1200" b="1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분당차병원 재활의학과</a:t>
            </a:r>
            <a:r>
              <a:rPr lang="ko-KR" altLang="ko-KR" sz="1200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에서는 현재 </a:t>
            </a:r>
            <a:r>
              <a:rPr lang="ko-KR" altLang="ko-KR" sz="1200" b="1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자폐스펙트럼장애</a:t>
            </a:r>
            <a:r>
              <a:rPr lang="en-US" altLang="ko-KR" sz="1200" b="1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(Autism Spectrum Disorder, ASD) </a:t>
            </a:r>
            <a:r>
              <a:rPr lang="ko-KR" altLang="ko-KR" sz="1200" b="1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조기진단</a:t>
            </a:r>
            <a:r>
              <a:rPr lang="ko-KR" altLang="ko-KR" sz="1200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을 위한 연구를 진행하고 있습니다</a:t>
            </a:r>
            <a:r>
              <a:rPr lang="en-US" altLang="ko-KR" sz="1200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ko-KR" altLang="ko-KR" sz="900" dirty="0">
              <a:effectLst/>
              <a:latin typeface="굴림" panose="020B0600000101010101" pitchFamily="34" charset="-127"/>
              <a:ea typeface="굴림" panose="020B0600000101010101" pitchFamily="34" charset="-127"/>
              <a:cs typeface="굴림" panose="020B0600000101010101" pitchFamily="34" charset="-127"/>
            </a:endParaRPr>
          </a:p>
          <a:p>
            <a:pPr algn="just">
              <a:lnSpc>
                <a:spcPct val="150000"/>
              </a:lnSpc>
            </a:pPr>
            <a:r>
              <a:rPr lang="ko-KR" altLang="en-US" sz="1200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  </a:t>
            </a:r>
            <a:r>
              <a:rPr lang="ko-KR" altLang="ko-KR" sz="1200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관련하여 본원에서는 </a:t>
            </a:r>
            <a:r>
              <a:rPr lang="ko-KR" altLang="ko-KR" sz="1200" dirty="0" err="1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자폐스펙트럼장애에</a:t>
            </a:r>
            <a:r>
              <a:rPr lang="ko-KR" altLang="ko-KR" sz="1200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 대한 이해를 넓히기 위해 특별 세미나를 개최하게 되었습니다</a:t>
            </a:r>
            <a:r>
              <a:rPr lang="en-US" altLang="ko-KR" sz="1200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. </a:t>
            </a:r>
            <a:r>
              <a:rPr lang="ko-KR" altLang="ko-KR" sz="1200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이번 세미나는 자폐스펙트럼장애 진단 연구로 저명하신 </a:t>
            </a:r>
            <a:r>
              <a:rPr lang="ko-KR" altLang="ko-KR" sz="1200" b="1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캘리포니아 대학교 의과대학 정신과 교수이자 </a:t>
            </a:r>
            <a:r>
              <a:rPr lang="en-US" altLang="ko-KR" sz="1200" b="1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UCSF ASD&amp;NDDS </a:t>
            </a:r>
            <a:r>
              <a:rPr lang="ko-KR" altLang="ko-KR" sz="1200" b="1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소장이신 김영신 교수님</a:t>
            </a:r>
            <a:r>
              <a:rPr lang="ko-KR" altLang="ko-KR" sz="1200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을 초빙하여 진행됩니다</a:t>
            </a:r>
            <a:r>
              <a:rPr lang="en-US" altLang="ko-KR" sz="1200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. </a:t>
            </a:r>
          </a:p>
          <a:p>
            <a:pPr algn="just">
              <a:lnSpc>
                <a:spcPct val="150000"/>
              </a:lnSpc>
            </a:pPr>
            <a:endParaRPr lang="ko-KR" altLang="ko-KR" sz="700" dirty="0">
              <a:effectLst/>
              <a:latin typeface="굴림" panose="020B0600000101010101" pitchFamily="34" charset="-127"/>
              <a:ea typeface="굴림" panose="020B0600000101010101" pitchFamily="34" charset="-127"/>
              <a:cs typeface="굴림" panose="020B0600000101010101" pitchFamily="34" charset="-127"/>
            </a:endParaRPr>
          </a:p>
          <a:p>
            <a:pPr algn="just">
              <a:lnSpc>
                <a:spcPct val="150000"/>
              </a:lnSpc>
            </a:pPr>
            <a:r>
              <a:rPr lang="ko-KR" altLang="en-US" sz="1200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  </a:t>
            </a:r>
            <a:r>
              <a:rPr lang="ko-KR" altLang="ko-KR" sz="1200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세미나 주제는</a:t>
            </a:r>
            <a:r>
              <a:rPr lang="en-US" altLang="ko-KR" sz="1200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 '</a:t>
            </a:r>
            <a:r>
              <a:rPr lang="ko-KR" altLang="ko-KR" sz="1200" b="1" dirty="0" err="1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자폐스펙트럼장애의</a:t>
            </a:r>
            <a:r>
              <a:rPr lang="ko-KR" altLang="ko-KR" sz="1200" b="1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 유병률과 발병률</a:t>
            </a:r>
            <a:r>
              <a:rPr lang="en-US" altLang="ko-KR" sz="1200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'</a:t>
            </a:r>
            <a:r>
              <a:rPr lang="ko-KR" altLang="ko-KR" sz="1200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입니다</a:t>
            </a:r>
            <a:r>
              <a:rPr lang="en-US" altLang="ko-KR" sz="1200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. </a:t>
            </a:r>
            <a:r>
              <a:rPr lang="ko-KR" altLang="ko-KR" sz="1200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관련 연구로 김영신 교수님은</a:t>
            </a:r>
            <a:r>
              <a:rPr lang="en-US" altLang="ko-KR" sz="1200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 </a:t>
            </a:r>
            <a:r>
              <a:rPr lang="en-US" altLang="ko-KR" sz="1200" b="1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, 2011</a:t>
            </a:r>
            <a:r>
              <a:rPr lang="ko-KR" altLang="ko-KR" sz="1200" b="1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년</a:t>
            </a:r>
            <a:r>
              <a:rPr lang="en-US" altLang="ko-KR" sz="1200" b="1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 Nature </a:t>
            </a:r>
            <a:r>
              <a:rPr lang="ko-KR" altLang="ko-KR" sz="1200" b="1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세계 </a:t>
            </a:r>
            <a:r>
              <a:rPr lang="en-US" altLang="ko-KR" sz="1200" b="1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7</a:t>
            </a:r>
            <a:r>
              <a:rPr lang="ko-KR" altLang="ko-KR" sz="1200" b="1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대연구에 선정되셨으며</a:t>
            </a:r>
            <a:r>
              <a:rPr lang="en-US" altLang="ko-KR" sz="1200" b="1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, 2024</a:t>
            </a:r>
            <a:r>
              <a:rPr lang="ko-KR" altLang="ko-KR" sz="1200" b="1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년에는 </a:t>
            </a:r>
            <a:r>
              <a:rPr lang="en-US" altLang="ko-KR" sz="1200" b="1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‘Autism Parenting Magazine’</a:t>
            </a:r>
            <a:r>
              <a:rPr lang="ko-KR" altLang="ko-KR" sz="1200" b="1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에서 선정한 </a:t>
            </a:r>
            <a:r>
              <a:rPr lang="en-US" altLang="ko-KR" sz="1200" b="1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‘</a:t>
            </a:r>
            <a:r>
              <a:rPr lang="ko-KR" altLang="ko-KR" sz="1200" b="1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세계적으로 저명한 자폐 연구자 </a:t>
            </a:r>
            <a:r>
              <a:rPr lang="en-US" altLang="ko-KR" sz="1200" b="1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25</a:t>
            </a:r>
            <a:r>
              <a:rPr lang="ko-KR" altLang="ko-KR" sz="1200" b="1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인</a:t>
            </a:r>
            <a:r>
              <a:rPr lang="en-US" altLang="ko-KR" sz="1200" b="1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’</a:t>
            </a:r>
            <a:r>
              <a:rPr lang="ko-KR" altLang="ko-KR" sz="1200" b="1" dirty="0" err="1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에</a:t>
            </a:r>
            <a:r>
              <a:rPr lang="ko-KR" altLang="ko-KR" sz="1200" b="1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 선정</a:t>
            </a:r>
            <a:r>
              <a:rPr lang="ko-KR" altLang="ko-KR" sz="1200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되어</a:t>
            </a:r>
            <a:r>
              <a:rPr lang="en-US" altLang="ko-KR" sz="1200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 ASD </a:t>
            </a:r>
            <a:r>
              <a:rPr lang="ko-KR" altLang="ko-KR" sz="1200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발병률 연구에서 세계적으로 주목받고 있는 석학이십니다</a:t>
            </a:r>
            <a:r>
              <a:rPr lang="en-US" altLang="ko-KR" sz="1200" dirty="0">
                <a:effectLst/>
                <a:latin typeface="굴림" panose="020B0600000101010101" pitchFamily="34" charset="-127"/>
                <a:ea typeface="맑은 고딕" panose="020B0503020000020004" pitchFamily="34" charset="-127"/>
                <a:cs typeface="굴림" panose="020B0600000101010101" pitchFamily="34" charset="-127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ko-KR" altLang="ko-KR" sz="1400" dirty="0">
              <a:effectLst/>
              <a:latin typeface="굴림" panose="020B0600000101010101" pitchFamily="34" charset="-127"/>
              <a:ea typeface="굴림" panose="020B0600000101010101" pitchFamily="34" charset="-127"/>
              <a:cs typeface="굴림" panose="020B0600000101010101" pitchFamily="34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C0C7D456-7C05-2FCE-48B4-10A300BF2402}"/>
              </a:ext>
            </a:extLst>
          </p:cNvPr>
          <p:cNvSpPr txBox="1"/>
          <p:nvPr/>
        </p:nvSpPr>
        <p:spPr>
          <a:xfrm>
            <a:off x="302559" y="5354121"/>
            <a:ext cx="6252882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ko-KR" altLang="en-US" sz="1200" dirty="0"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 </a:t>
            </a:r>
            <a:r>
              <a:rPr lang="ko-KR" altLang="ko-KR" sz="1200" dirty="0"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이 자리는 </a:t>
            </a:r>
            <a:r>
              <a:rPr lang="ko-KR" altLang="ko-KR" sz="1200" dirty="0" err="1"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자폐스펙트럼장애에</a:t>
            </a:r>
            <a:r>
              <a:rPr lang="ko-KR" altLang="ko-KR" sz="1200" dirty="0"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 관심 있는 의료인</a:t>
            </a:r>
            <a:r>
              <a:rPr lang="en-US" altLang="ko-KR" sz="1200" dirty="0"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, </a:t>
            </a:r>
            <a:r>
              <a:rPr lang="ko-KR" altLang="ko-KR" sz="1200" dirty="0"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교육자</a:t>
            </a:r>
            <a:r>
              <a:rPr lang="en-US" altLang="ko-KR" sz="1200" dirty="0"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, </a:t>
            </a:r>
            <a:r>
              <a:rPr lang="ko-KR" altLang="ko-KR" sz="1200" dirty="0"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부모님들 모두에게 유익한 시간이 될 것입니다</a:t>
            </a:r>
            <a:r>
              <a:rPr lang="en-US" altLang="ko-KR" sz="1200" dirty="0"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. </a:t>
            </a:r>
            <a:r>
              <a:rPr lang="ko-KR" altLang="ko-KR" sz="1200" dirty="0"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세미나를 통해 </a:t>
            </a:r>
            <a:r>
              <a:rPr lang="ko-KR" altLang="ko-KR" sz="1200" dirty="0" err="1"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자폐스펙트럼장애에</a:t>
            </a:r>
            <a:r>
              <a:rPr lang="ko-KR" altLang="ko-KR" sz="1200" dirty="0"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 대한 최신 정보를 얻고</a:t>
            </a:r>
            <a:r>
              <a:rPr lang="en-US" altLang="ko-KR" sz="1200" dirty="0"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, </a:t>
            </a:r>
            <a:r>
              <a:rPr lang="ko-KR" altLang="ko-KR" sz="1200" dirty="0"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서로의 경험과 지식을 공유하며</a:t>
            </a:r>
            <a:r>
              <a:rPr lang="en-US" altLang="ko-KR" sz="1200" dirty="0"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, </a:t>
            </a:r>
            <a:r>
              <a:rPr lang="ko-KR" altLang="ko-KR" sz="1200" dirty="0"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더 나은 지원 방안을 모색할 수 있는 기회를 제공하고자 합니다</a:t>
            </a:r>
            <a:r>
              <a:rPr lang="en-US" altLang="ko-KR" sz="1200" dirty="0"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.</a:t>
            </a:r>
            <a:endParaRPr lang="en-US" altLang="ko-KR" sz="1200" dirty="0">
              <a:solidFill>
                <a:srgbClr val="000000"/>
              </a:solidFill>
              <a:effectLst/>
              <a:latin typeface="Gulim" panose="020B0600000101010101" pitchFamily="34" charset="-127"/>
              <a:ea typeface="Gulim" panose="020B0600000101010101" pitchFamily="34" charset="-127"/>
              <a:cs typeface="굴림" panose="020B0600000101010101" pitchFamily="34" charset="-127"/>
            </a:endParaRPr>
          </a:p>
          <a:p>
            <a:pPr algn="just"/>
            <a:endParaRPr lang="ko-KR" altLang="ko-KR" sz="1200" dirty="0">
              <a:effectLst/>
              <a:latin typeface="Gulim" panose="020B0600000101010101" pitchFamily="34" charset="-127"/>
              <a:ea typeface="Gulim" panose="020B0600000101010101" pitchFamily="34" charset="-127"/>
              <a:cs typeface="굴림" panose="020B0600000101010101" pitchFamily="34" charset="-127"/>
            </a:endParaRPr>
          </a:p>
          <a:p>
            <a:pPr>
              <a:spcAft>
                <a:spcPts val="1000"/>
              </a:spcAft>
            </a:pPr>
            <a:r>
              <a:rPr lang="ko-KR" altLang="ko-KR" sz="1200" b="1" dirty="0">
                <a:solidFill>
                  <a:srgbClr val="000000"/>
                </a:solidFill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◆ 일시</a:t>
            </a:r>
            <a:r>
              <a:rPr lang="en-US" altLang="ko-KR" sz="1200" b="1" dirty="0">
                <a:solidFill>
                  <a:srgbClr val="000000"/>
                </a:solidFill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 :</a:t>
            </a:r>
            <a:r>
              <a:rPr lang="en-US" altLang="ko-KR" sz="1200" b="1" dirty="0">
                <a:solidFill>
                  <a:srgbClr val="00A350"/>
                </a:solidFill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 </a:t>
            </a:r>
            <a:r>
              <a:rPr lang="en-US" altLang="ko-KR" sz="1200" b="1">
                <a:solidFill>
                  <a:srgbClr val="000000"/>
                </a:solidFill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2024.8.23(</a:t>
            </a:r>
            <a:r>
              <a:rPr lang="ko-KR" altLang="en-US" sz="1200" b="1">
                <a:solidFill>
                  <a:srgbClr val="000000"/>
                </a:solidFill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금</a:t>
            </a:r>
            <a:r>
              <a:rPr lang="en-US" altLang="ko-KR" sz="1200" b="1">
                <a:solidFill>
                  <a:srgbClr val="000000"/>
                </a:solidFill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) 16:00-17:30</a:t>
            </a:r>
            <a:r>
              <a:rPr lang="en-US" altLang="ko-KR" sz="1200" b="1" dirty="0">
                <a:solidFill>
                  <a:srgbClr val="000000"/>
                </a:solidFill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 </a:t>
            </a:r>
            <a:endParaRPr lang="ko-KR" altLang="ko-KR" sz="1200" b="1" dirty="0">
              <a:effectLst/>
              <a:latin typeface="Gulim" panose="020B0600000101010101" pitchFamily="34" charset="-127"/>
              <a:ea typeface="Gulim" panose="020B0600000101010101" pitchFamily="34" charset="-127"/>
              <a:cs typeface="굴림" panose="020B0600000101010101" pitchFamily="34" charset="-127"/>
            </a:endParaRPr>
          </a:p>
          <a:p>
            <a:pPr algn="just">
              <a:spcAft>
                <a:spcPts val="1000"/>
              </a:spcAft>
            </a:pPr>
            <a:r>
              <a:rPr lang="ko-KR" altLang="ko-KR" sz="1200" b="1" dirty="0">
                <a:solidFill>
                  <a:srgbClr val="000000"/>
                </a:solidFill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◆ 장소</a:t>
            </a:r>
            <a:r>
              <a:rPr lang="en-US" altLang="ko-KR" sz="1200" b="1" dirty="0">
                <a:solidFill>
                  <a:srgbClr val="000000"/>
                </a:solidFill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 :</a:t>
            </a:r>
            <a:r>
              <a:rPr lang="en-US" altLang="ko-KR" sz="1200" b="1" dirty="0">
                <a:solidFill>
                  <a:srgbClr val="00A350"/>
                </a:solidFill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 </a:t>
            </a:r>
            <a:r>
              <a:rPr lang="en-US" altLang="ko-KR" sz="1200" b="1" dirty="0">
                <a:solidFill>
                  <a:srgbClr val="000000"/>
                </a:solidFill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 </a:t>
            </a:r>
            <a:r>
              <a:rPr lang="en-US" altLang="ko-KR" sz="1200" b="1" dirty="0">
                <a:effectLst/>
                <a:latin typeface="+mj-ea"/>
                <a:ea typeface="+mj-ea"/>
                <a:cs typeface="굴림" panose="020B0600000101010101" pitchFamily="34" charset="-127"/>
              </a:rPr>
              <a:t>Zoom </a:t>
            </a:r>
            <a:r>
              <a:rPr lang="en-US" altLang="ko-KR" sz="1200" b="1">
                <a:effectLst/>
                <a:latin typeface="+mj-ea"/>
                <a:ea typeface="+mj-ea"/>
                <a:cs typeface="굴림" panose="020B0600000101010101" pitchFamily="34" charset="-127"/>
              </a:rPr>
              <a:t>Live </a:t>
            </a:r>
            <a:r>
              <a:rPr lang="en-US" altLang="ko-KR" sz="1200" b="1">
                <a:solidFill>
                  <a:srgbClr val="000000"/>
                </a:solidFill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(</a:t>
            </a:r>
            <a:r>
              <a:rPr lang="ko-KR" altLang="ko-KR" sz="1200" b="1" dirty="0">
                <a:solidFill>
                  <a:srgbClr val="000000"/>
                </a:solidFill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메일로 송부 예정</a:t>
            </a:r>
            <a:r>
              <a:rPr lang="en-US" altLang="ko-KR" sz="1200" b="1" dirty="0">
                <a:solidFill>
                  <a:srgbClr val="000000"/>
                </a:solidFill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)</a:t>
            </a:r>
            <a:endParaRPr lang="ko-KR" altLang="ko-KR" sz="1200" b="1" dirty="0">
              <a:effectLst/>
              <a:latin typeface="Gulim" panose="020B0600000101010101" pitchFamily="34" charset="-127"/>
              <a:ea typeface="Gulim" panose="020B0600000101010101" pitchFamily="34" charset="-127"/>
              <a:cs typeface="굴림" panose="020B0600000101010101" pitchFamily="34" charset="-127"/>
            </a:endParaRPr>
          </a:p>
          <a:p>
            <a:pPr algn="just">
              <a:spcAft>
                <a:spcPts val="1000"/>
              </a:spcAft>
            </a:pPr>
            <a:r>
              <a:rPr lang="ko-KR" altLang="ko-KR" sz="1200" b="1" dirty="0">
                <a:solidFill>
                  <a:srgbClr val="000000"/>
                </a:solidFill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◆</a:t>
            </a:r>
            <a:r>
              <a:rPr lang="en-US" altLang="ko-KR" sz="1200" b="1" dirty="0">
                <a:solidFill>
                  <a:srgbClr val="000000"/>
                </a:solidFill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 </a:t>
            </a:r>
            <a:r>
              <a:rPr lang="ko-KR" altLang="ko-KR" sz="1200" b="1" dirty="0">
                <a:solidFill>
                  <a:srgbClr val="000000"/>
                </a:solidFill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주제</a:t>
            </a:r>
            <a:r>
              <a:rPr lang="en-US" altLang="ko-KR" sz="1200" b="1" dirty="0">
                <a:solidFill>
                  <a:srgbClr val="000000"/>
                </a:solidFill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 : "</a:t>
            </a:r>
            <a:r>
              <a:rPr lang="ko-KR" altLang="ko-KR" sz="1200" b="1" dirty="0" err="1">
                <a:solidFill>
                  <a:srgbClr val="000000"/>
                </a:solidFill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자폐스펙트럼장애의</a:t>
            </a:r>
            <a:r>
              <a:rPr lang="ko-KR" altLang="ko-KR" sz="1200" b="1" dirty="0">
                <a:solidFill>
                  <a:srgbClr val="000000"/>
                </a:solidFill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 유병률과 발병률</a:t>
            </a:r>
            <a:r>
              <a:rPr lang="en-US" altLang="ko-KR" sz="1200" b="1" dirty="0">
                <a:solidFill>
                  <a:srgbClr val="000000"/>
                </a:solidFill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”</a:t>
            </a:r>
            <a:endParaRPr lang="ko-KR" altLang="ko-KR" sz="1200" b="1" dirty="0">
              <a:effectLst/>
              <a:latin typeface="Gulim" panose="020B0600000101010101" pitchFamily="34" charset="-127"/>
              <a:ea typeface="Gulim" panose="020B0600000101010101" pitchFamily="34" charset="-127"/>
              <a:cs typeface="굴림" panose="020B0600000101010101" pitchFamily="34" charset="-127"/>
            </a:endParaRPr>
          </a:p>
          <a:p>
            <a:pPr algn="just">
              <a:spcAft>
                <a:spcPts val="1000"/>
              </a:spcAft>
            </a:pPr>
            <a:r>
              <a:rPr lang="ko-KR" altLang="ko-KR" sz="1200" b="1" dirty="0">
                <a:solidFill>
                  <a:srgbClr val="000000"/>
                </a:solidFill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◆</a:t>
            </a:r>
            <a:r>
              <a:rPr lang="en-US" altLang="ko-KR" sz="1200" b="1" dirty="0">
                <a:solidFill>
                  <a:srgbClr val="000000"/>
                </a:solidFill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 </a:t>
            </a:r>
            <a:r>
              <a:rPr lang="ko-KR" altLang="ko-KR" sz="1200" b="1" dirty="0">
                <a:solidFill>
                  <a:srgbClr val="000000"/>
                </a:solidFill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연자</a:t>
            </a:r>
            <a:r>
              <a:rPr lang="en-US" altLang="ko-KR" sz="1200" b="1" dirty="0">
                <a:solidFill>
                  <a:srgbClr val="000000"/>
                </a:solidFill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 : UCSF Weill Institute for Neurosciences</a:t>
            </a:r>
            <a:r>
              <a:rPr lang="ko-KR" altLang="en-US" sz="1200" b="1" dirty="0">
                <a:solidFill>
                  <a:srgbClr val="000000"/>
                </a:solidFill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 </a:t>
            </a:r>
            <a:r>
              <a:rPr lang="ko-KR" altLang="ko-KR" sz="1200" b="1">
                <a:solidFill>
                  <a:srgbClr val="000000"/>
                </a:solidFill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김영신 교수</a:t>
            </a:r>
            <a:endParaRPr lang="en-US" altLang="ko-KR" sz="1200" b="1">
              <a:solidFill>
                <a:srgbClr val="000000"/>
              </a:solidFill>
              <a:effectLst/>
              <a:latin typeface="Gulim" panose="020B0600000101010101" pitchFamily="34" charset="-127"/>
              <a:ea typeface="Gulim" panose="020B0600000101010101" pitchFamily="34" charset="-127"/>
              <a:cs typeface="굴림" panose="020B0600000101010101" pitchFamily="34" charset="-127"/>
            </a:endParaRPr>
          </a:p>
          <a:p>
            <a:pPr algn="just">
              <a:spcAft>
                <a:spcPts val="1000"/>
              </a:spcAft>
            </a:pPr>
            <a:r>
              <a:rPr lang="ko-KR" altLang="ko-KR" sz="1200" b="1">
                <a:solidFill>
                  <a:srgbClr val="000000"/>
                </a:solidFill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◆</a:t>
            </a:r>
            <a:r>
              <a:rPr lang="en-US" altLang="ko-KR" sz="1200" b="1">
                <a:solidFill>
                  <a:srgbClr val="000000"/>
                </a:solidFill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 </a:t>
            </a:r>
            <a:r>
              <a:rPr lang="ko-KR" altLang="en-US" sz="1200" b="1">
                <a:solidFill>
                  <a:srgbClr val="000000"/>
                </a:solidFill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비용</a:t>
            </a:r>
            <a:r>
              <a:rPr lang="en-US" altLang="ko-KR" sz="1200" b="1">
                <a:solidFill>
                  <a:srgbClr val="000000"/>
                </a:solidFill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:</a:t>
            </a:r>
            <a:r>
              <a:rPr lang="ko-KR" altLang="en-US" sz="1200" b="1">
                <a:solidFill>
                  <a:srgbClr val="000000"/>
                </a:solidFill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 무료</a:t>
            </a:r>
            <a:endParaRPr lang="ko-KR" altLang="ko-KR" sz="1200" b="1" dirty="0">
              <a:effectLst/>
              <a:latin typeface="Gulim" panose="020B0600000101010101" pitchFamily="34" charset="-127"/>
              <a:ea typeface="Gulim" panose="020B0600000101010101" pitchFamily="34" charset="-127"/>
              <a:cs typeface="굴림" panose="020B0600000101010101" pitchFamily="34" charset="-127"/>
            </a:endParaRPr>
          </a:p>
          <a:p>
            <a:pPr algn="just">
              <a:spcAft>
                <a:spcPts val="1000"/>
              </a:spcAft>
            </a:pPr>
            <a:r>
              <a:rPr lang="ko-KR" altLang="ko-KR" sz="1200" b="1" dirty="0">
                <a:solidFill>
                  <a:srgbClr val="000000"/>
                </a:solidFill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◆ 세미나 참여신청서 </a:t>
            </a:r>
            <a:endParaRPr lang="ko-KR" altLang="ko-KR" sz="1200" b="1" dirty="0">
              <a:effectLst/>
              <a:latin typeface="Gulim" panose="020B0600000101010101" pitchFamily="34" charset="-127"/>
              <a:ea typeface="Gulim" panose="020B0600000101010101" pitchFamily="34" charset="-127"/>
              <a:cs typeface="굴림" panose="020B0600000101010101" pitchFamily="34" charset="-127"/>
            </a:endParaRPr>
          </a:p>
          <a:p>
            <a:r>
              <a:rPr lang="en-US" altLang="ko-KR" sz="1200" b="1" u="sng" dirty="0">
                <a:solidFill>
                  <a:srgbClr val="0000FF"/>
                </a:solidFill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  <a:hlinkClick r:id="rId2"/>
              </a:rPr>
              <a:t>https://forms.gle/SnR28HEW6BF3YHvPA</a:t>
            </a:r>
            <a:endParaRPr lang="en-US" altLang="ko-KR" sz="1200" b="1" u="sng" dirty="0">
              <a:solidFill>
                <a:srgbClr val="0000FF"/>
              </a:solidFill>
              <a:effectLst/>
              <a:latin typeface="Gulim" panose="020B0600000101010101" pitchFamily="34" charset="-127"/>
              <a:ea typeface="Gulim" panose="020B0600000101010101" pitchFamily="34" charset="-127"/>
              <a:cs typeface="굴림" panose="020B0600000101010101" pitchFamily="34" charset="-127"/>
            </a:endParaRPr>
          </a:p>
          <a:p>
            <a:endParaRPr lang="ko-KR" altLang="ko-KR" sz="1200" dirty="0">
              <a:effectLst/>
              <a:latin typeface="Gulim" panose="020B0600000101010101" pitchFamily="34" charset="-127"/>
              <a:ea typeface="Gulim" panose="020B0600000101010101" pitchFamily="34" charset="-127"/>
              <a:cs typeface="굴림" panose="020B0600000101010101" pitchFamily="34" charset="-127"/>
            </a:endParaRPr>
          </a:p>
          <a:p>
            <a:r>
              <a:rPr lang="ko-KR" altLang="en-US" sz="1200">
                <a:solidFill>
                  <a:srgbClr val="000000"/>
                </a:solidFill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비대면으로 진행하며 </a:t>
            </a:r>
            <a:r>
              <a:rPr lang="ko-KR" altLang="en-US" sz="1200">
                <a:solidFill>
                  <a:srgbClr val="000000"/>
                </a:solidFill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선착순 </a:t>
            </a:r>
            <a:r>
              <a:rPr lang="en-US" altLang="ko-KR" sz="1200">
                <a:solidFill>
                  <a:srgbClr val="000000"/>
                </a:solidFill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70</a:t>
            </a:r>
            <a:r>
              <a:rPr lang="ko-KR" altLang="en-US" sz="1200">
                <a:solidFill>
                  <a:srgbClr val="000000"/>
                </a:solidFill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명 등록 가능합니다</a:t>
            </a:r>
            <a:r>
              <a:rPr lang="en-US" altLang="ko-KR" sz="1200">
                <a:solidFill>
                  <a:srgbClr val="000000"/>
                </a:solidFill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. </a:t>
            </a:r>
            <a:r>
              <a:rPr lang="ko-KR" altLang="ko-KR" sz="1200">
                <a:solidFill>
                  <a:srgbClr val="000000"/>
                </a:solidFill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많은 </a:t>
            </a:r>
            <a:r>
              <a:rPr lang="ko-KR" altLang="ko-KR" sz="1200" dirty="0">
                <a:solidFill>
                  <a:srgbClr val="000000"/>
                </a:solidFill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관심과 참여를 부탁드립니다</a:t>
            </a:r>
            <a:r>
              <a:rPr lang="en-US" altLang="ko-KR" sz="1200" dirty="0">
                <a:solidFill>
                  <a:srgbClr val="000000"/>
                </a:solidFill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. </a:t>
            </a:r>
            <a:endParaRPr lang="ko-KR" altLang="ko-KR" sz="1200" dirty="0">
              <a:effectLst/>
              <a:latin typeface="Gulim" panose="020B0600000101010101" pitchFamily="34" charset="-127"/>
              <a:ea typeface="Gulim" panose="020B0600000101010101" pitchFamily="34" charset="-127"/>
              <a:cs typeface="굴림" panose="020B0600000101010101" pitchFamily="34" charset="-127"/>
            </a:endParaRPr>
          </a:p>
          <a:p>
            <a:r>
              <a:rPr lang="en-US" altLang="ko-KR" sz="1200" dirty="0">
                <a:solidFill>
                  <a:srgbClr val="000000"/>
                </a:solidFill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 </a:t>
            </a:r>
            <a:endParaRPr lang="ko-KR" altLang="ko-KR" sz="1200" dirty="0">
              <a:effectLst/>
              <a:latin typeface="Gulim" panose="020B0600000101010101" pitchFamily="34" charset="-127"/>
              <a:ea typeface="Gulim" panose="020B0600000101010101" pitchFamily="34" charset="-127"/>
              <a:cs typeface="굴림" panose="020B0600000101010101" pitchFamily="34" charset="-127"/>
            </a:endParaRPr>
          </a:p>
          <a:p>
            <a:r>
              <a:rPr lang="ko-KR" altLang="ko-KR" sz="1200" b="1" dirty="0">
                <a:solidFill>
                  <a:srgbClr val="000000"/>
                </a:solidFill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세미나 관련 문의 </a:t>
            </a:r>
            <a:r>
              <a:rPr lang="en-US" altLang="ko-KR" sz="1200" b="1" dirty="0">
                <a:solidFill>
                  <a:srgbClr val="000000"/>
                </a:solidFill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: </a:t>
            </a:r>
            <a:r>
              <a:rPr lang="en-US" altLang="ko-KR" sz="1200" b="1" spc="-40" dirty="0">
                <a:solidFill>
                  <a:srgbClr val="333333"/>
                </a:solidFill>
                <a:effectLst/>
                <a:highlight>
                  <a:srgbClr val="FFFFFF"/>
                </a:highlight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a240227@chamc.co.kr</a:t>
            </a:r>
            <a:endParaRPr lang="ko-KR" altLang="ko-KR" sz="1200" b="1" dirty="0">
              <a:effectLst/>
              <a:latin typeface="Gulim" panose="020B0600000101010101" pitchFamily="34" charset="-127"/>
              <a:ea typeface="Gulim" panose="020B0600000101010101" pitchFamily="34" charset="-127"/>
              <a:cs typeface="굴림" panose="020B0600000101010101" pitchFamily="34" charset="-127"/>
            </a:endParaRPr>
          </a:p>
          <a:p>
            <a:r>
              <a:rPr lang="ko-KR" altLang="ko-KR" sz="1200" b="1">
                <a:solidFill>
                  <a:srgbClr val="000000"/>
                </a:solidFill>
                <a:effectLst/>
                <a:latin typeface="Gulim" panose="020B0600000101010101" pitchFamily="34" charset="-127"/>
                <a:ea typeface="Gulim" panose="020B0600000101010101" pitchFamily="34" charset="-127"/>
                <a:cs typeface="굴림" panose="020B0600000101010101" pitchFamily="34" charset="-127"/>
              </a:rPr>
              <a:t>분당차병원 재활의학과</a:t>
            </a:r>
            <a:endParaRPr lang="ko-KR" altLang="en-US" sz="1200" b="1" dirty="0"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pic>
        <p:nvPicPr>
          <p:cNvPr id="21" name="그림 20" descr="인간의 얼굴, 사람, 미소, 의류이(가) 표시된 사진&#10;&#10;자동 생성된 설명">
            <a:extLst>
              <a:ext uri="{FF2B5EF4-FFF2-40B4-BE49-F238E27FC236}">
                <a16:creationId xmlns:a16="http://schemas.microsoft.com/office/drawing/2014/main" xmlns="" id="{34370278-6C91-DAAF-E237-A97C73B5F4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8201" y="6270429"/>
            <a:ext cx="1557240" cy="1947906"/>
          </a:xfrm>
          <a:prstGeom prst="rect">
            <a:avLst/>
          </a:prstGeom>
          <a:effectLst>
            <a:softEdge rad="68541"/>
          </a:effec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9965F81D-FF5E-1E53-2CAA-A144B4B4BB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5200" y="9189368"/>
            <a:ext cx="2082800" cy="516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07140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테마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125</TotalTime>
  <Words>152</Words>
  <Application>Microsoft Office PowerPoint</Application>
  <PresentationFormat>A4 용지(210x297mm)</PresentationFormat>
  <Paragraphs>23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9" baseType="lpstr">
      <vt:lpstr>Aptos</vt:lpstr>
      <vt:lpstr>Aptos Display</vt:lpstr>
      <vt:lpstr>Gulim</vt:lpstr>
      <vt:lpstr>Gulim</vt:lpstr>
      <vt:lpstr>맑은 고딕</vt:lpstr>
      <vt:lpstr>Arial</vt:lpstr>
      <vt:lpstr>Times New Roman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김요한[ 대학원박사과정재학 / 심리학과 ]</dc:creator>
  <cp:lastModifiedBy>user</cp:lastModifiedBy>
  <cp:revision>7</cp:revision>
  <cp:lastPrinted>2024-07-29T13:31:46Z</cp:lastPrinted>
  <dcterms:created xsi:type="dcterms:W3CDTF">2024-07-29T13:12:05Z</dcterms:created>
  <dcterms:modified xsi:type="dcterms:W3CDTF">2024-08-06T01:43:03Z</dcterms:modified>
</cp:coreProperties>
</file>